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36" r:id="rId2"/>
    <p:sldId id="320" r:id="rId3"/>
    <p:sldId id="421" r:id="rId4"/>
    <p:sldId id="422" r:id="rId5"/>
    <p:sldId id="280" r:id="rId6"/>
    <p:sldId id="423" r:id="rId7"/>
    <p:sldId id="492" r:id="rId8"/>
    <p:sldId id="493" r:id="rId9"/>
    <p:sldId id="522" r:id="rId10"/>
    <p:sldId id="524" r:id="rId11"/>
    <p:sldId id="282" r:id="rId12"/>
    <p:sldId id="283" r:id="rId13"/>
    <p:sldId id="289" r:id="rId14"/>
    <p:sldId id="425" r:id="rId15"/>
    <p:sldId id="525" r:id="rId16"/>
    <p:sldId id="523" r:id="rId17"/>
    <p:sldId id="494" r:id="rId18"/>
    <p:sldId id="496" r:id="rId19"/>
    <p:sldId id="534" r:id="rId20"/>
    <p:sldId id="533" r:id="rId21"/>
    <p:sldId id="431" r:id="rId22"/>
    <p:sldId id="517" r:id="rId23"/>
    <p:sldId id="526" r:id="rId24"/>
    <p:sldId id="290" r:id="rId25"/>
    <p:sldId id="318" r:id="rId26"/>
    <p:sldId id="430" r:id="rId27"/>
    <p:sldId id="527" r:id="rId28"/>
    <p:sldId id="528" r:id="rId29"/>
    <p:sldId id="518" r:id="rId30"/>
    <p:sldId id="531" r:id="rId31"/>
    <p:sldId id="530" r:id="rId32"/>
    <p:sldId id="535" r:id="rId33"/>
    <p:sldId id="432" r:id="rId34"/>
    <p:sldId id="334" r:id="rId35"/>
    <p:sldId id="433" r:id="rId36"/>
    <p:sldId id="519" r:id="rId37"/>
    <p:sldId id="520" r:id="rId38"/>
    <p:sldId id="532" r:id="rId39"/>
    <p:sldId id="537" r:id="rId40"/>
    <p:sldId id="536" r:id="rId41"/>
    <p:sldId id="538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539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>
        <p:guide pos="6539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8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BFD2-2FFF-4895-8E2C-72CE3B3C83DE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C800-1361-4828-8516-9545F64C0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9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3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3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9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9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9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9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9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3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3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5D9C8-7ED5-4552-8B85-FF9903CA503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3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5C8E-18C9-4D17-BEB0-AA5A56F113D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187FB8-9E1E-4196-94C9-21D8C2649B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8803529-E92C-4843-BEEF-498AF10A4508}"/>
              </a:ext>
            </a:extLst>
          </p:cNvPr>
          <p:cNvSpPr/>
          <p:nvPr/>
        </p:nvSpPr>
        <p:spPr>
          <a:xfrm>
            <a:off x="-111560" y="478790"/>
            <a:ext cx="1073106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Implantação da Taxa de Administração em face da Portaria SEPRT/ME</a:t>
            </a:r>
          </a:p>
          <a:p>
            <a:pPr algn="ctr"/>
            <a:r>
              <a:rPr lang="pt-B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nº 19.451/2020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803529-E92C-4843-BEEF-498AF10A4508}"/>
              </a:ext>
            </a:extLst>
          </p:cNvPr>
          <p:cNvSpPr/>
          <p:nvPr/>
        </p:nvSpPr>
        <p:spPr>
          <a:xfrm>
            <a:off x="653903" y="4818725"/>
            <a:ext cx="1073106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>
                <a:ln w="9525">
                  <a:solidFill>
                    <a:schemeClr val="bg1"/>
                  </a:solidFill>
                  <a:prstDash val="solid"/>
                </a:ln>
                <a:latin typeface="Arial Rounded MT Bold" panose="020F0704030504030204" pitchFamily="34" charset="0"/>
              </a:rPr>
              <a:t>Gustavo Carrozzino</a:t>
            </a:r>
          </a:p>
          <a:p>
            <a:pPr algn="ctr"/>
            <a:r>
              <a:rPr lang="pt-BR" sz="3600" dirty="0">
                <a:ln w="9525">
                  <a:solidFill>
                    <a:schemeClr val="bg1"/>
                  </a:solidFill>
                  <a:prstDash val="solid"/>
                </a:ln>
                <a:latin typeface="Arial Rounded MT Bold" panose="020F0704030504030204" pitchFamily="34" charset="0"/>
              </a:rPr>
              <a:t>Atuário – Auditor TCE/RS</a:t>
            </a:r>
          </a:p>
        </p:txBody>
      </p:sp>
    </p:spTree>
    <p:extLst>
      <p:ext uri="{BB962C8B-B14F-4D97-AF65-F5344CB8AC3E}">
        <p14:creationId xmlns:p14="http://schemas.microsoft.com/office/powerpoint/2010/main" val="5572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3512" y="134076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Portaria MPS nº 402/2008</a:t>
            </a:r>
          </a:p>
          <a:p>
            <a:pPr algn="just"/>
            <a:endParaRPr lang="pt-BR" sz="2800" dirty="0"/>
          </a:p>
          <a:p>
            <a:pPr lvl="1" algn="just"/>
            <a:r>
              <a:rPr lang="pt-BR" sz="2800" i="1" dirty="0"/>
              <a:t>Art. 15 Para cobertura das despesas do RPPS, poderá ser estabelecida, em lei, Taxa de Administração de </a:t>
            </a:r>
            <a:r>
              <a:rPr lang="pt-BR" sz="2800" b="1" i="1" u="sng" dirty="0"/>
              <a:t>até dois pontos percentuais do valor total das remunerações, proventos e pensões dos segurados vinculados ao RPPS, relativo ao exercício financeiro anterior</a:t>
            </a:r>
            <a:r>
              <a:rPr lang="pt-BR" sz="2800" i="1" dirty="0"/>
              <a:t>, observando-se que: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584C7C-0994-4867-8CA4-FA1226B04CF2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444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39749" y="5006802"/>
            <a:ext cx="408307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Taxa de Administração – 2020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9200" y="5714991"/>
            <a:ext cx="8984170" cy="7184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tabLst>
                <a:tab pos="2325688" algn="l"/>
              </a:tabLst>
            </a:pPr>
            <a:r>
              <a:rPr lang="pt-BR" sz="2400" b="1" dirty="0" err="1"/>
              <a:t>TxAdm</a:t>
            </a:r>
            <a:r>
              <a:rPr lang="pt-BR" sz="2400" b="1" dirty="0"/>
              <a:t> = 2% x 148.441.816,85    </a:t>
            </a:r>
            <a:r>
              <a:rPr lang="pt-BR" sz="2400" b="1" dirty="0" err="1"/>
              <a:t>TxAdm</a:t>
            </a:r>
            <a:r>
              <a:rPr lang="pt-BR" sz="2400" b="1" dirty="0"/>
              <a:t> =  2.968.836,34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FDC823-C853-4ED1-9427-EF7C76DF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5" y="480657"/>
            <a:ext cx="9309561" cy="432738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13314" y="476672"/>
            <a:ext cx="1643743" cy="4331365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7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xe on tree log next to people sitting next to bon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3449"/>
          <a:stretch/>
        </p:blipFill>
        <p:spPr bwMode="auto">
          <a:xfrm>
            <a:off x="0" y="0"/>
            <a:ext cx="9554096" cy="68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0097" y="250825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BASE DE INCIDÊNCIA</a:t>
            </a:r>
          </a:p>
        </p:txBody>
      </p:sp>
    </p:spTree>
    <p:extLst>
      <p:ext uri="{BB962C8B-B14F-4D97-AF65-F5344CB8AC3E}">
        <p14:creationId xmlns:p14="http://schemas.microsoft.com/office/powerpoint/2010/main" val="3629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41072" y="2420889"/>
            <a:ext cx="10441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ATIVOS: </a:t>
            </a:r>
          </a:p>
          <a:p>
            <a:r>
              <a:rPr lang="pt-BR" sz="2800" dirty="0"/>
              <a:t>	Remuneração de contribuição, conforme lei do Ente Federativo</a:t>
            </a:r>
          </a:p>
          <a:p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APOSENTADOS e PENSIONISTAS</a:t>
            </a:r>
          </a:p>
          <a:p>
            <a:r>
              <a:rPr lang="pt-BR" sz="2800" dirty="0"/>
              <a:t>	Parcela do benefício que excede o teto do RGPS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E5B674-7B81-4686-886C-6BCE60354E2A}"/>
              </a:ext>
            </a:extLst>
          </p:cNvPr>
          <p:cNvSpPr txBox="1">
            <a:spLocks/>
          </p:cNvSpPr>
          <p:nvPr/>
        </p:nvSpPr>
        <p:spPr>
          <a:xfrm>
            <a:off x="1981200" y="194842"/>
            <a:ext cx="8470776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 DE INCIDÊNCIA</a:t>
            </a:r>
            <a:b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CONTRIBUIÇÃO</a:t>
            </a:r>
          </a:p>
        </p:txBody>
      </p:sp>
    </p:spTree>
    <p:extLst>
      <p:ext uri="{BB962C8B-B14F-4D97-AF65-F5344CB8AC3E}">
        <p14:creationId xmlns:p14="http://schemas.microsoft.com/office/powerpoint/2010/main" val="36999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3512" y="242088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NA AVALIAÇÃO ATUARIAL: </a:t>
            </a:r>
          </a:p>
          <a:p>
            <a:endParaRPr lang="pt-BR" sz="3600" dirty="0"/>
          </a:p>
          <a:p>
            <a:pPr algn="ctr"/>
            <a:r>
              <a:rPr lang="pt-BR" sz="4800" b="1" dirty="0"/>
              <a:t>PMBC = VPBF – VPCF</a:t>
            </a:r>
            <a:r>
              <a:rPr lang="pt-BR" sz="2400" b="1" dirty="0"/>
              <a:t>A.P.</a:t>
            </a:r>
            <a:endParaRPr lang="pt-BR" sz="4800" b="1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81200" y="865939"/>
            <a:ext cx="8229600" cy="59213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SABEMOS QUE...</a:t>
            </a:r>
          </a:p>
        </p:txBody>
      </p:sp>
    </p:spTree>
    <p:extLst>
      <p:ext uri="{BB962C8B-B14F-4D97-AF65-F5344CB8AC3E}">
        <p14:creationId xmlns:p14="http://schemas.microsoft.com/office/powerpoint/2010/main" val="12835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0B699EE-713E-498C-9375-4527727F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1" y="547294"/>
            <a:ext cx="9301406" cy="516933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783286" y="283029"/>
            <a:ext cx="1752781" cy="5584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8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rned-on flat screen TV">
            <a:extLst>
              <a:ext uri="{FF2B5EF4-FFF2-40B4-BE49-F238E27FC236}">
                <a16:creationId xmlns:a16="http://schemas.microsoft.com/office/drawing/2014/main" id="{EE4890FD-A8AA-43C0-AF6B-894A5F819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/>
          <a:stretch/>
        </p:blipFill>
        <p:spPr bwMode="auto">
          <a:xfrm>
            <a:off x="0" y="0"/>
            <a:ext cx="961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5181" y="588703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COMO É AGORA?</a:t>
            </a:r>
          </a:p>
        </p:txBody>
      </p:sp>
    </p:spTree>
    <p:extLst>
      <p:ext uri="{BB962C8B-B14F-4D97-AF65-F5344CB8AC3E}">
        <p14:creationId xmlns:p14="http://schemas.microsoft.com/office/powerpoint/2010/main" val="40469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3512" y="134076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Portaria MPS nº 402/2008</a:t>
            </a:r>
          </a:p>
          <a:p>
            <a:pPr algn="just"/>
            <a:endParaRPr lang="pt-BR" sz="2800" dirty="0"/>
          </a:p>
          <a:p>
            <a:pPr lvl="1" algn="just"/>
            <a:r>
              <a:rPr lang="pt-BR" sz="2800" i="1" dirty="0"/>
              <a:t>Art. 15 (...)</a:t>
            </a:r>
          </a:p>
          <a:p>
            <a:pPr lvl="1" algn="just"/>
            <a:r>
              <a:rPr lang="pt-BR" sz="2800" i="1" dirty="0"/>
              <a:t>II - limitação dos gastos com as despesas custeadas pela Taxa de Administração, aos seguintes percentuais anuais máximos, conforme definido na lei do ente federativo, aplicados sobre </a:t>
            </a:r>
            <a:r>
              <a:rPr lang="pt-BR" sz="2800" b="1" i="1" u="sng" dirty="0"/>
              <a:t>o somatório da remuneração de contribuição de todos os servidores</a:t>
            </a:r>
          </a:p>
          <a:p>
            <a:pPr lvl="1" algn="just"/>
            <a:r>
              <a:rPr lang="pt-BR" sz="2800" b="1" i="1" u="sng" dirty="0"/>
              <a:t>ativos vinculados ao RPPS, apurado no exercício financeiro anterior</a:t>
            </a:r>
            <a:r>
              <a:rPr lang="pt-BR" sz="2800" i="1" dirty="0"/>
              <a:t>, ressalvado o disposto no § 12: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584C7C-0994-4867-8CA4-FA1226B04CF2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3083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0036" y="1806281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2,0%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584C7C-0994-4867-8CA4-FA1226B04CF2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DE ADMINISTRAÇÃO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076B7AA-4A65-415A-B4EE-8CDFCAF7D436}"/>
              </a:ext>
            </a:extLst>
          </p:cNvPr>
          <p:cNvSpPr/>
          <p:nvPr/>
        </p:nvSpPr>
        <p:spPr>
          <a:xfrm>
            <a:off x="4189615" y="1928553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20FB13-7B1B-486F-861C-43C6262658BB}"/>
              </a:ext>
            </a:extLst>
          </p:cNvPr>
          <p:cNvSpPr/>
          <p:nvPr/>
        </p:nvSpPr>
        <p:spPr>
          <a:xfrm>
            <a:off x="6096000" y="1796579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Estados e DF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A41415-8670-4BD3-BF6C-1965D39B023F}"/>
              </a:ext>
            </a:extLst>
          </p:cNvPr>
          <p:cNvSpPr/>
          <p:nvPr/>
        </p:nvSpPr>
        <p:spPr>
          <a:xfrm>
            <a:off x="1330036" y="2792371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2,4%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0354604-0005-4F0B-B97F-ADE47BAFDBDD}"/>
              </a:ext>
            </a:extLst>
          </p:cNvPr>
          <p:cNvSpPr/>
          <p:nvPr/>
        </p:nvSpPr>
        <p:spPr>
          <a:xfrm>
            <a:off x="4189615" y="2914643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83B5675-9FF9-406A-9CEA-3FFDAE67E7C2}"/>
              </a:ext>
            </a:extLst>
          </p:cNvPr>
          <p:cNvSpPr/>
          <p:nvPr/>
        </p:nvSpPr>
        <p:spPr>
          <a:xfrm>
            <a:off x="6096000" y="2782669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Grande Porte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32EAC06-E04D-4663-B890-00DD337A31CE}"/>
              </a:ext>
            </a:extLst>
          </p:cNvPr>
          <p:cNvSpPr/>
          <p:nvPr/>
        </p:nvSpPr>
        <p:spPr>
          <a:xfrm>
            <a:off x="1330036" y="3719241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3,0%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D7026D2-3F2C-4C83-88C7-88E8010B1742}"/>
              </a:ext>
            </a:extLst>
          </p:cNvPr>
          <p:cNvSpPr/>
          <p:nvPr/>
        </p:nvSpPr>
        <p:spPr>
          <a:xfrm>
            <a:off x="4189615" y="3841513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5E71347-035A-4633-BC64-6B28BE23D71C}"/>
              </a:ext>
            </a:extLst>
          </p:cNvPr>
          <p:cNvSpPr/>
          <p:nvPr/>
        </p:nvSpPr>
        <p:spPr>
          <a:xfrm>
            <a:off x="6096000" y="3709539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Médio Porte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F4478D2-494A-4DC1-994F-BE27C980D85F}"/>
              </a:ext>
            </a:extLst>
          </p:cNvPr>
          <p:cNvSpPr/>
          <p:nvPr/>
        </p:nvSpPr>
        <p:spPr>
          <a:xfrm>
            <a:off x="1330036" y="4639890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3,6%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7063AD-EC72-439A-A944-C8F2A396CBE1}"/>
              </a:ext>
            </a:extLst>
          </p:cNvPr>
          <p:cNvSpPr/>
          <p:nvPr/>
        </p:nvSpPr>
        <p:spPr>
          <a:xfrm>
            <a:off x="4189615" y="4762162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796DF1-BB08-4738-B556-DB166A2D932F}"/>
              </a:ext>
            </a:extLst>
          </p:cNvPr>
          <p:cNvSpPr/>
          <p:nvPr/>
        </p:nvSpPr>
        <p:spPr>
          <a:xfrm>
            <a:off x="6096000" y="4630188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Pequeno Porte</a:t>
            </a:r>
          </a:p>
        </p:txBody>
      </p:sp>
    </p:spTree>
    <p:extLst>
      <p:ext uri="{BB962C8B-B14F-4D97-AF65-F5344CB8AC3E}">
        <p14:creationId xmlns:p14="http://schemas.microsoft.com/office/powerpoint/2010/main" val="11909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and black plastic t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/>
          <a:stretch/>
        </p:blipFill>
        <p:spPr bwMode="auto">
          <a:xfrm rot="5400000">
            <a:off x="2667000" y="-2667000"/>
            <a:ext cx="6857999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8" b="86667"/>
          <a:stretch/>
        </p:blipFill>
        <p:spPr>
          <a:xfrm>
            <a:off x="2878280" y="3013363"/>
            <a:ext cx="6105784" cy="21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doing office 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/>
          <a:stretch/>
        </p:blipFill>
        <p:spPr bwMode="auto">
          <a:xfrm>
            <a:off x="3444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 rot="19857906">
            <a:off x="6076898" y="4815985"/>
            <a:ext cx="3135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</a:rPr>
              <a:t>Custo</a:t>
            </a:r>
          </a:p>
          <a:p>
            <a:r>
              <a:rPr lang="pt-BR" sz="4800" b="1" dirty="0">
                <a:solidFill>
                  <a:schemeClr val="bg1"/>
                </a:solidFill>
              </a:rPr>
              <a:t>Administrativo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21122823">
            <a:off x="5628492" y="593941"/>
            <a:ext cx="3135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</a:rPr>
              <a:t>Custeio Administrativo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1108618">
            <a:off x="840270" y="320598"/>
            <a:ext cx="3135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</a:rPr>
              <a:t>Reserva Administrativa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964071">
            <a:off x="834373" y="5110605"/>
            <a:ext cx="3135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</a:rPr>
              <a:t>Taxa de</a:t>
            </a:r>
          </a:p>
          <a:p>
            <a:r>
              <a:rPr lang="pt-BR" sz="4800" b="1" dirty="0">
                <a:solidFill>
                  <a:schemeClr val="bg1"/>
                </a:solidFill>
              </a:rPr>
              <a:t>Administração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21122823">
            <a:off x="3907576" y="4482371"/>
            <a:ext cx="3135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</a:rPr>
              <a:t>Despesas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14215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3B115D-82D3-4836-AA7D-5D61BE28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DE4DFA-F63E-43C6-8600-DCF85FCB881A}"/>
              </a:ext>
            </a:extLst>
          </p:cNvPr>
          <p:cNvSpPr/>
          <p:nvPr/>
        </p:nvSpPr>
        <p:spPr>
          <a:xfrm>
            <a:off x="263352" y="745534"/>
            <a:ext cx="105131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  </a:t>
            </a:r>
            <a:endParaRPr lang="pt-BR" sz="2400" dirty="0"/>
          </a:p>
          <a:p>
            <a:pPr algn="just"/>
            <a:endParaRPr lang="pt-BR" b="1" i="1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r>
              <a:rPr lang="pt-BR" i="1" dirty="0"/>
              <a:t>Conforme a relação entre a BC/Remuneração de cada ente, o RPPS poderá ter maior ou menor incremento no valor da Taxa de Administração (% x remuneração de contribuição): quanto maior a relação, maior o incremento e vice-versa. Ex.: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1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1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1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92696"/>
            <a:ext cx="10225136" cy="17281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45024"/>
            <a:ext cx="10369151" cy="27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03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CAPÍTULO XIV</a:t>
            </a:r>
          </a:p>
          <a:p>
            <a:pPr algn="ctr"/>
            <a:r>
              <a:rPr lang="pt-BR" sz="2800" b="1" dirty="0"/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5521" y="2408791"/>
            <a:ext cx="87849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/>
              <a:t>Os recursos para essa finalidade deverão ser mantidos pela unidade orçamentária do RPPS por meio de</a:t>
            </a:r>
          </a:p>
          <a:p>
            <a:pPr algn="ctr"/>
            <a:r>
              <a:rPr lang="pt-BR" sz="5400" b="1" dirty="0"/>
              <a:t>Reserva Administrativa</a:t>
            </a:r>
            <a:endParaRPr lang="pt-BR" sz="44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238DC8E-227E-45A0-B43E-09E830845263}"/>
              </a:ext>
            </a:extLst>
          </p:cNvPr>
          <p:cNvSpPr txBox="1">
            <a:spLocks/>
          </p:cNvSpPr>
          <p:nvPr/>
        </p:nvSpPr>
        <p:spPr>
          <a:xfrm>
            <a:off x="0" y="347892"/>
            <a:ext cx="12192000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</a:p>
        </p:txBody>
      </p:sp>
    </p:spTree>
    <p:extLst>
      <p:ext uri="{BB962C8B-B14F-4D97-AF65-F5344CB8AC3E}">
        <p14:creationId xmlns:p14="http://schemas.microsoft.com/office/powerpoint/2010/main" val="16008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ustavoac\AppData\Local\Microsoft\Windows\Temporary Internet Files\Content.IE5\8I92UGLP\pessoas-convivend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33" y="1700809"/>
            <a:ext cx="2135709" cy="21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ustavoac\AppData\Local\Microsoft\Windows\Temporary Internet Files\Content.IE5\LDRL6E99\4427730419_c683980dba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04" y="4149080"/>
            <a:ext cx="2731302" cy="18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821380" y="2967335"/>
            <a:ext cx="235992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Reserva Administrativa</a:t>
            </a:r>
          </a:p>
        </p:txBody>
      </p:sp>
      <p:sp>
        <p:nvSpPr>
          <p:cNvPr id="6" name="Seta dobrada 5"/>
          <p:cNvSpPr/>
          <p:nvPr/>
        </p:nvSpPr>
        <p:spPr>
          <a:xfrm rot="5400000">
            <a:off x="4743116" y="1372034"/>
            <a:ext cx="770388" cy="20725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8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5400000" flipH="1">
            <a:off x="4650159" y="3639343"/>
            <a:ext cx="1296144" cy="20275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8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7516022" y="3208497"/>
            <a:ext cx="14871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D614AFA-A392-498C-9B4E-74F5346333DD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 DO RPPS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16F7E94-E697-4D39-B0DD-AF0C1C44331B}"/>
              </a:ext>
            </a:extLst>
          </p:cNvPr>
          <p:cNvSpPr/>
          <p:nvPr/>
        </p:nvSpPr>
        <p:spPr>
          <a:xfrm>
            <a:off x="9319059" y="3006003"/>
            <a:ext cx="2756566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Despesas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31147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6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288C96-F235-4779-B51A-E8F160D4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1" y="547295"/>
            <a:ext cx="9301406" cy="51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cus photography of person counting dollar bankn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/>
          <a:stretch/>
        </p:blipFill>
        <p:spPr bwMode="auto">
          <a:xfrm>
            <a:off x="280416" y="0"/>
            <a:ext cx="9153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433802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ADEQUANDO A RECEITA</a:t>
            </a:r>
          </a:p>
        </p:txBody>
      </p:sp>
    </p:spTree>
    <p:extLst>
      <p:ext uri="{BB962C8B-B14F-4D97-AF65-F5344CB8AC3E}">
        <p14:creationId xmlns:p14="http://schemas.microsoft.com/office/powerpoint/2010/main" val="39288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47663"/>
            <a:ext cx="12192000" cy="59055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CAPÍTULO XIV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5521" y="240879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A avaliação atuarial deverá propor plano de custeio para o financiamento do custo administrativo do RPPS.</a:t>
            </a:r>
          </a:p>
        </p:txBody>
      </p:sp>
    </p:spTree>
    <p:extLst>
      <p:ext uri="{BB962C8B-B14F-4D97-AF65-F5344CB8AC3E}">
        <p14:creationId xmlns:p14="http://schemas.microsoft.com/office/powerpoint/2010/main" val="35153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CAPÍTULO XIV</a:t>
            </a:r>
          </a:p>
          <a:p>
            <a:pPr algn="ctr"/>
            <a:r>
              <a:rPr lang="pt-BR" sz="2800" b="1" dirty="0"/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5521" y="2408790"/>
            <a:ext cx="8784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 alíquota deverá ser somada ao Custo Normal.</a:t>
            </a:r>
          </a:p>
          <a:p>
            <a:pPr algn="just"/>
            <a:r>
              <a:rPr lang="pt-BR" sz="3600" dirty="0"/>
              <a:t>Deverá ser corretamente dimensionada para impossibilitar que recursos destinados à cobertura do CN/CS sejam utilizados para administração do RPPS.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5DA9E03-EE7B-4DF6-92FF-9D4A2993A440}"/>
              </a:ext>
            </a:extLst>
          </p:cNvPr>
          <p:cNvSpPr txBox="1">
            <a:spLocks/>
          </p:cNvSpPr>
          <p:nvPr/>
        </p:nvSpPr>
        <p:spPr>
          <a:xfrm>
            <a:off x="0" y="347892"/>
            <a:ext cx="12192000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</a:p>
        </p:txBody>
      </p:sp>
    </p:spTree>
    <p:extLst>
      <p:ext uri="{BB962C8B-B14F-4D97-AF65-F5344CB8AC3E}">
        <p14:creationId xmlns:p14="http://schemas.microsoft.com/office/powerpoint/2010/main" val="33834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648648" y="1757584"/>
            <a:ext cx="855480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Exercício = 2020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48648" y="2628927"/>
            <a:ext cx="8554806" cy="2625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tabLst>
                <a:tab pos="2325688" algn="l"/>
              </a:tabLst>
            </a:pPr>
            <a:r>
              <a:rPr lang="pt-BR" sz="3200" dirty="0"/>
              <a:t>Base de Cálculo			R$  89.765.976,13 </a:t>
            </a:r>
          </a:p>
          <a:p>
            <a:pPr>
              <a:tabLst>
                <a:tab pos="2325688" algn="l"/>
              </a:tabLst>
            </a:pPr>
            <a:r>
              <a:rPr lang="pt-BR" sz="3200" dirty="0"/>
              <a:t>Taxa de Administração	R$    1.795.319,52 </a:t>
            </a:r>
          </a:p>
          <a:p>
            <a:pPr>
              <a:tabLst>
                <a:tab pos="2325688" algn="l"/>
              </a:tabLst>
            </a:pPr>
            <a:r>
              <a:rPr lang="pt-BR" sz="3200" dirty="0"/>
              <a:t>Base de Incidência		R$  96.022.226,86</a:t>
            </a:r>
          </a:p>
          <a:p>
            <a:pPr>
              <a:tabLst>
                <a:tab pos="2325688" algn="l"/>
              </a:tabLst>
            </a:pPr>
            <a:endParaRPr lang="pt-BR" sz="3200" dirty="0"/>
          </a:p>
          <a:p>
            <a:pPr algn="ctr">
              <a:tabLst>
                <a:tab pos="2325688" algn="l"/>
              </a:tabLst>
            </a:pPr>
            <a:r>
              <a:rPr lang="pt-BR" sz="3200" b="1" dirty="0"/>
              <a:t>ALÍQUOTA = 1,87%</a:t>
            </a:r>
            <a:endParaRPr lang="pt-BR" sz="3200" b="1" u="sng" dirty="0"/>
          </a:p>
        </p:txBody>
      </p:sp>
    </p:spTree>
    <p:extLst>
      <p:ext uri="{BB962C8B-B14F-4D97-AF65-F5344CB8AC3E}">
        <p14:creationId xmlns:p14="http://schemas.microsoft.com/office/powerpoint/2010/main" val="30495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973DF9-C035-4983-91E1-3C0217A2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1" y="547294"/>
            <a:ext cx="9301406" cy="51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818597" y="2341203"/>
            <a:ext cx="855480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Exercício = 2020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18597" y="3212547"/>
            <a:ext cx="8554806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tabLst>
                <a:tab pos="2325688" algn="l"/>
              </a:tabLst>
            </a:pPr>
            <a:r>
              <a:rPr lang="pt-BR" sz="3200" dirty="0"/>
              <a:t>Taxa de Administração 	R$  1.795.319,52</a:t>
            </a:r>
          </a:p>
          <a:p>
            <a:pPr algn="ctr">
              <a:tabLst>
                <a:tab pos="2325688" algn="l"/>
              </a:tabLst>
            </a:pPr>
            <a:r>
              <a:rPr lang="pt-BR" sz="3200" dirty="0"/>
              <a:t>Alíquota ADM = 2,0%</a:t>
            </a:r>
          </a:p>
          <a:p>
            <a:pPr>
              <a:tabLst>
                <a:tab pos="2325688" algn="l"/>
              </a:tabLst>
            </a:pPr>
            <a:r>
              <a:rPr lang="pt-BR" sz="3200" dirty="0"/>
              <a:t>Receita Administrativa 	R$  1.920.444,54 </a:t>
            </a:r>
          </a:p>
          <a:p>
            <a:pPr>
              <a:tabLst>
                <a:tab pos="2325688" algn="l"/>
              </a:tabLst>
            </a:pPr>
            <a:r>
              <a:rPr lang="pt-BR" sz="3200" dirty="0"/>
              <a:t>Despesa Administrativa	R$  1.800.000,00</a:t>
            </a:r>
          </a:p>
        </p:txBody>
      </p:sp>
    </p:spTree>
    <p:extLst>
      <p:ext uri="{BB962C8B-B14F-4D97-AF65-F5344CB8AC3E}">
        <p14:creationId xmlns:p14="http://schemas.microsoft.com/office/powerpoint/2010/main" val="752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452916" y="4058216"/>
            <a:ext cx="762765" cy="3250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59429" y="1866559"/>
            <a:ext cx="1112235" cy="3250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688288" y="1567543"/>
            <a:ext cx="1763688" cy="308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739900" y="484161"/>
            <a:ext cx="8470900" cy="59055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ADMINISTRATIVO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19536" y="1443842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É a contribuição considerada na avaliação atuarial, expressa em alíquota e estabelecida em lei para o financiamento do custo administrativo do RPPS.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81200" y="279188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CUSTO ADMINISTRATIVO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19536" y="3947015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É o valor correspondente às necessidades de custeio das despesas correntes e de capital necessárias à organização e ao funcionamento da unidade gestora do RPPS, inclusive para a conservação de seu patrimônio, conforme limites estabelecidos em parâmetros gerais.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19536" y="3961087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É o valor correspondente às necessidades de custeio das despesas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23800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7" grpId="0" animBg="1"/>
      <p:bldP spid="3" grpId="0"/>
      <p:bldP spid="6" grpId="0"/>
      <p:bldP spid="8" grpId="0"/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2FC7CF-EE1A-4093-8734-0ABAC7D3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1" y="547294"/>
            <a:ext cx="9301404" cy="51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703512" y="541432"/>
            <a:ext cx="784325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Exercício = 2020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03512" y="1412776"/>
            <a:ext cx="8554806" cy="4903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tabLst>
                <a:tab pos="2325688" algn="l"/>
              </a:tabLst>
            </a:pPr>
            <a:r>
              <a:rPr lang="pt-BR" sz="3200" dirty="0"/>
              <a:t>Taxa de Administração 	R$  1.795.319,52</a:t>
            </a:r>
          </a:p>
          <a:p>
            <a:pPr>
              <a:tabLst>
                <a:tab pos="2325688" algn="l"/>
              </a:tabLst>
            </a:pPr>
            <a:r>
              <a:rPr lang="pt-BR" sz="3200" dirty="0"/>
              <a:t>Receita Administrativa 	R$  1.920.444,54 </a:t>
            </a:r>
          </a:p>
          <a:p>
            <a:pPr>
              <a:tabLst>
                <a:tab pos="2325688" algn="l"/>
              </a:tabLst>
            </a:pPr>
            <a:r>
              <a:rPr lang="pt-BR" sz="3200" dirty="0"/>
              <a:t>Despesa Administrativa	R$  1.800.000,00</a:t>
            </a:r>
          </a:p>
          <a:p>
            <a:pPr>
              <a:tabLst>
                <a:tab pos="2325688" algn="l"/>
              </a:tabLst>
            </a:pPr>
            <a:endParaRPr lang="pt-BR" sz="3200" dirty="0"/>
          </a:p>
          <a:p>
            <a:pPr marL="174625" lvl="4" algn="just">
              <a:tabLst>
                <a:tab pos="2325688" algn="l"/>
              </a:tabLst>
            </a:pPr>
            <a:r>
              <a:rPr lang="pt-BR" sz="2800" b="1" dirty="0"/>
              <a:t>§ 12. Não serão considerados, para fins do inciso V do caput, como excesso ao limite anual de gastos de que trata o inciso II do caput, os realizados com os recursos da Reserva Administrativa, decorrentes das sobras de custeio administrativo e dos rendimentos mensais auferidos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4028" y="1937658"/>
            <a:ext cx="10308771" cy="364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i="1" dirty="0">
                <a:solidFill>
                  <a:schemeClr val="tx1"/>
                </a:solidFill>
              </a:rPr>
              <a:t>V - </a:t>
            </a:r>
            <a:r>
              <a:rPr lang="pt-BR" sz="2800" i="1" u="sng" dirty="0">
                <a:solidFill>
                  <a:schemeClr val="tx1"/>
                </a:solidFill>
              </a:rPr>
              <a:t>recomposição ao RPPS, pelo ente federativo, dos valores dos recursos da Reserva Administrativa </a:t>
            </a:r>
            <a:r>
              <a:rPr lang="pt-BR" sz="2800" i="1" dirty="0">
                <a:solidFill>
                  <a:schemeClr val="tx1"/>
                </a:solidFill>
              </a:rPr>
              <a:t>utilizados para fins diversos do previsto neste artigo ou </a:t>
            </a:r>
            <a:r>
              <a:rPr lang="pt-BR" sz="2800" i="1" u="sng" dirty="0">
                <a:solidFill>
                  <a:schemeClr val="tx1"/>
                </a:solidFill>
              </a:rPr>
              <a:t>excedentes ao percentual da Taxa de Administração inserido no plano de custeio</a:t>
            </a:r>
            <a:r>
              <a:rPr lang="pt-BR" sz="2800" i="1" dirty="0">
                <a:solidFill>
                  <a:schemeClr val="tx1"/>
                </a:solidFill>
              </a:rPr>
              <a:t> do RPPS na forma da alínea "c" do inciso I, conforme os limites de que trata o inciso II, sem prejuízo de adoção de medidas para ressarcimento por parte dos responsáveis pela utilização indevida dos recursos previdenciários</a:t>
            </a:r>
            <a:r>
              <a:rPr lang="pt-BR" sz="2400" i="1" dirty="0">
                <a:solidFill>
                  <a:schemeClr val="tx1"/>
                </a:solidFill>
              </a:rPr>
              <a:t>;</a:t>
            </a:r>
            <a:r>
              <a:rPr lang="pt-B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1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3512" y="134076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Por que a base de cálculo da Taxa de Administração foi estabelecida sobre o exercício anterior, e não do exercício corrente?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584C7C-0994-4867-8CA4-FA1226B04CF2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DE ADMINISTRAÇÃO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991893" y="3072586"/>
            <a:ext cx="10244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Proposta da CNRPPS, a pedido da CNM</a:t>
            </a:r>
          </a:p>
          <a:p>
            <a:pPr algn="just"/>
            <a:endParaRPr lang="pt-BR" sz="3600" dirty="0"/>
          </a:p>
          <a:p>
            <a:pPr algn="ctr"/>
            <a:r>
              <a:rPr lang="pt-BR" sz="3600" dirty="0"/>
              <a:t>Para ter uma base legal, para fins de orçamento!!!</a:t>
            </a:r>
          </a:p>
        </p:txBody>
      </p:sp>
    </p:spTree>
    <p:extLst>
      <p:ext uri="{BB962C8B-B14F-4D97-AF65-F5344CB8AC3E}">
        <p14:creationId xmlns:p14="http://schemas.microsoft.com/office/powerpoint/2010/main" val="9338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CAPÍTULO XIV</a:t>
            </a:r>
          </a:p>
          <a:p>
            <a:pPr algn="ctr"/>
            <a:r>
              <a:rPr lang="pt-BR" sz="2800" b="1" dirty="0"/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5521" y="2408791"/>
            <a:ext cx="8784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Reserva Administrativa</a:t>
            </a:r>
          </a:p>
          <a:p>
            <a:pPr algn="just"/>
            <a:r>
              <a:rPr lang="pt-BR" sz="4400" dirty="0"/>
              <a:t>Pode ser revertida para pagamento de benefícios: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Conforme legislação do Ente; </a:t>
            </a:r>
            <a:r>
              <a:rPr lang="pt-BR" sz="6600" b="1" u="sng" dirty="0"/>
              <a:t>E</a:t>
            </a:r>
            <a:endParaRPr lang="pt-BR" sz="4400" b="1" u="sng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Mediante aprovação do conselho.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B981A-CDB5-4864-9E0E-550B94408E7D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  <a:endParaRPr lang="pt-BR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CAPÍTULO XIV</a:t>
            </a:r>
          </a:p>
          <a:p>
            <a:pPr algn="ctr"/>
            <a:r>
              <a:rPr lang="pt-BR" sz="2800" b="1" dirty="0"/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5521" y="2408791"/>
            <a:ext cx="87849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Alíquota ADM</a:t>
            </a:r>
          </a:p>
          <a:p>
            <a:pPr algn="ctr"/>
            <a:r>
              <a:rPr lang="pt-BR" sz="4400" dirty="0"/>
              <a:t>Não é computada para fins de verificação do limite previsto no </a:t>
            </a:r>
          </a:p>
          <a:p>
            <a:pPr algn="ctr"/>
            <a:r>
              <a:rPr lang="pt-BR" sz="4400" dirty="0"/>
              <a:t>art. 2º da Lei nº 9.717/1998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494F66B-D4D3-4245-97BE-51A9EA15C445}"/>
              </a:ext>
            </a:extLst>
          </p:cNvPr>
          <p:cNvSpPr txBox="1">
            <a:spLocks/>
          </p:cNvSpPr>
          <p:nvPr/>
        </p:nvSpPr>
        <p:spPr>
          <a:xfrm>
            <a:off x="38158" y="347891"/>
            <a:ext cx="12153842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</a:p>
        </p:txBody>
      </p:sp>
    </p:spTree>
    <p:extLst>
      <p:ext uri="{BB962C8B-B14F-4D97-AF65-F5344CB8AC3E}">
        <p14:creationId xmlns:p14="http://schemas.microsoft.com/office/powerpoint/2010/main" val="5956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CAPÍTULO XIV</a:t>
            </a:r>
          </a:p>
          <a:p>
            <a:pPr algn="ctr"/>
            <a:r>
              <a:rPr lang="pt-BR" sz="2800" b="1" dirty="0"/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61156" y="2852936"/>
            <a:ext cx="8784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/>
              <a:t>Alíquota Patronal		28% (26+2)</a:t>
            </a:r>
          </a:p>
          <a:p>
            <a:pPr algn="just"/>
            <a:r>
              <a:rPr lang="pt-BR" sz="4400" dirty="0"/>
              <a:t>Alíquota do Servidor	14%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61155" y="2852936"/>
            <a:ext cx="8784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/>
              <a:t>Alíquota Patronal		30% (28+2)</a:t>
            </a:r>
          </a:p>
          <a:p>
            <a:pPr algn="just"/>
            <a:r>
              <a:rPr lang="pt-BR" sz="4400" dirty="0"/>
              <a:t>Alíquota do Servidor	14%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DDAE7C1-A869-422F-A550-963781F3610B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</a:p>
        </p:txBody>
      </p:sp>
    </p:spTree>
    <p:extLst>
      <p:ext uri="{BB962C8B-B14F-4D97-AF65-F5344CB8AC3E}">
        <p14:creationId xmlns:p14="http://schemas.microsoft.com/office/powerpoint/2010/main" val="28631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24000" y="11967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CAPÍTULO XIV</a:t>
            </a:r>
          </a:p>
          <a:p>
            <a:pPr algn="ctr"/>
            <a:r>
              <a:rPr lang="pt-BR" sz="2800" b="1" dirty="0"/>
              <a:t>DO CUSTEIO ADMINISTRATIVO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5521" y="2408791"/>
            <a:ext cx="87849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Bônus</a:t>
            </a:r>
          </a:p>
          <a:p>
            <a:pPr algn="just"/>
            <a:r>
              <a:rPr lang="pt-BR" sz="4400" dirty="0"/>
              <a:t>Alíquota pode ser até 20% superior para custeio de despesas para adesão ao PRÓ-GESTÃO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B981A-CDB5-4864-9E0E-550B94408E7D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DIZ A PORTARIA?</a:t>
            </a:r>
            <a:endParaRPr lang="pt-BR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0036" y="1806281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2,40%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584C7C-0994-4867-8CA4-FA1226B04CF2}"/>
              </a:ext>
            </a:extLst>
          </p:cNvPr>
          <p:cNvSpPr txBox="1">
            <a:spLocks/>
          </p:cNvSpPr>
          <p:nvPr/>
        </p:nvSpPr>
        <p:spPr>
          <a:xfrm>
            <a:off x="1981200" y="194842"/>
            <a:ext cx="8470776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DE ADMINISTRAÇÃO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(com bônus)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076B7AA-4A65-415A-B4EE-8CDFCAF7D436}"/>
              </a:ext>
            </a:extLst>
          </p:cNvPr>
          <p:cNvSpPr/>
          <p:nvPr/>
        </p:nvSpPr>
        <p:spPr>
          <a:xfrm>
            <a:off x="4189615" y="1928553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20FB13-7B1B-486F-861C-43C6262658BB}"/>
              </a:ext>
            </a:extLst>
          </p:cNvPr>
          <p:cNvSpPr/>
          <p:nvPr/>
        </p:nvSpPr>
        <p:spPr>
          <a:xfrm>
            <a:off x="6096000" y="1796579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Estados e DF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A41415-8670-4BD3-BF6C-1965D39B023F}"/>
              </a:ext>
            </a:extLst>
          </p:cNvPr>
          <p:cNvSpPr/>
          <p:nvPr/>
        </p:nvSpPr>
        <p:spPr>
          <a:xfrm>
            <a:off x="1330036" y="2792371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2,88%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0354604-0005-4F0B-B97F-ADE47BAFDBDD}"/>
              </a:ext>
            </a:extLst>
          </p:cNvPr>
          <p:cNvSpPr/>
          <p:nvPr/>
        </p:nvSpPr>
        <p:spPr>
          <a:xfrm>
            <a:off x="4189615" y="2914643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83B5675-9FF9-406A-9CEA-3FFDAE67E7C2}"/>
              </a:ext>
            </a:extLst>
          </p:cNvPr>
          <p:cNvSpPr/>
          <p:nvPr/>
        </p:nvSpPr>
        <p:spPr>
          <a:xfrm>
            <a:off x="6096000" y="2782669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Grande Porte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32EAC06-E04D-4663-B890-00DD337A31CE}"/>
              </a:ext>
            </a:extLst>
          </p:cNvPr>
          <p:cNvSpPr/>
          <p:nvPr/>
        </p:nvSpPr>
        <p:spPr>
          <a:xfrm>
            <a:off x="1330036" y="3719241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3,60%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D7026D2-3F2C-4C83-88C7-88E8010B1742}"/>
              </a:ext>
            </a:extLst>
          </p:cNvPr>
          <p:cNvSpPr/>
          <p:nvPr/>
        </p:nvSpPr>
        <p:spPr>
          <a:xfrm>
            <a:off x="4189615" y="3841513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5E71347-035A-4633-BC64-6B28BE23D71C}"/>
              </a:ext>
            </a:extLst>
          </p:cNvPr>
          <p:cNvSpPr/>
          <p:nvPr/>
        </p:nvSpPr>
        <p:spPr>
          <a:xfrm>
            <a:off x="6096000" y="3709539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Médio Porte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F4478D2-494A-4DC1-994F-BE27C980D85F}"/>
              </a:ext>
            </a:extLst>
          </p:cNvPr>
          <p:cNvSpPr/>
          <p:nvPr/>
        </p:nvSpPr>
        <p:spPr>
          <a:xfrm>
            <a:off x="1330036" y="4639890"/>
            <a:ext cx="20781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Até 4,32%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7063AD-EC72-439A-A944-C8F2A396CBE1}"/>
              </a:ext>
            </a:extLst>
          </p:cNvPr>
          <p:cNvSpPr/>
          <p:nvPr/>
        </p:nvSpPr>
        <p:spPr>
          <a:xfrm>
            <a:off x="4189615" y="4762162"/>
            <a:ext cx="1662545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796DF1-BB08-4738-B556-DB166A2D932F}"/>
              </a:ext>
            </a:extLst>
          </p:cNvPr>
          <p:cNvSpPr/>
          <p:nvPr/>
        </p:nvSpPr>
        <p:spPr>
          <a:xfrm>
            <a:off x="6096000" y="4630188"/>
            <a:ext cx="435597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Pequeno Porte</a:t>
            </a:r>
          </a:p>
        </p:txBody>
      </p:sp>
    </p:spTree>
    <p:extLst>
      <p:ext uri="{BB962C8B-B14F-4D97-AF65-F5344CB8AC3E}">
        <p14:creationId xmlns:p14="http://schemas.microsoft.com/office/powerpoint/2010/main" val="3700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6192" y="5213205"/>
            <a:ext cx="109208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Já pode prever o bônus!!!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B981A-CDB5-4864-9E0E-550B94408E7D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PRA QUEM JÁ É CERTIFICADO?</a:t>
            </a:r>
          </a:p>
        </p:txBody>
      </p:sp>
      <p:sp>
        <p:nvSpPr>
          <p:cNvPr id="2" name="AutoShape 2" descr="team me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938823"/>
            <a:ext cx="3758334" cy="358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6" t="50186" r="39698" b="27860"/>
          <a:stretch/>
        </p:blipFill>
        <p:spPr bwMode="auto">
          <a:xfrm>
            <a:off x="5752062" y="1615629"/>
            <a:ext cx="4919401" cy="27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6192" y="1348918"/>
            <a:ext cx="109208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Despesas de aplicações financeiras não são custeadas pela Taxa de Administração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Limite de 50% para contratação de consultorias após 19/08/2020; para contratos já firmados – prazo de adequação até 31 de dezembro de 2021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Uso do termo “ATÉ”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B981A-CDB5-4864-9E0E-550B94408E7D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PONTOS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7661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36304" y="3501008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Constituída com os recursos destinados ao financiamento do custo administrativo do RPPS, relativos ao exercício corrente ou de sobras de custeio de exercícios anteriores e respectivos rendimentos, provenientes de alíquota de contribuição integrante do plano de custeio normal, aportes preestabelecidos para essa finalidade, repasses financeiros ou pagamentos diretos pelo ente federativo ou</a:t>
            </a:r>
          </a:p>
          <a:p>
            <a:pPr algn="just"/>
            <a:r>
              <a:rPr lang="pt-BR" sz="2400" i="1" dirty="0"/>
              <a:t>destinados a fundo administrativo instituído nos termos da Lei nº 4.320, de 17 de março de 1964.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03712" y="1666996"/>
            <a:ext cx="4608512" cy="3250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234096" y="1318622"/>
            <a:ext cx="1008112" cy="308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81200" y="2780928"/>
            <a:ext cx="8229600" cy="801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RESERVA ADMINISTRATIVA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47928" y="2043622"/>
            <a:ext cx="2088232" cy="3250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919536" y="1244278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Compreende os limites a que o custo administrativo está submetido, expressos em termos de alíquotas e calculados nos termos dos parâmetros e diretrizes gerais para a organização e funcionamento dos RPPS.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8C5C817-FA28-4C30-AEFE-9AB4BF7A3B78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18427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7" grpId="0" animBg="1"/>
      <p:bldP spid="6" grpId="0"/>
      <p:bldP spid="10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6192" y="1348918"/>
            <a:ext cx="10806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Edição de lei do ente federativo, para aplicação a partir do exercício subsequente;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/>
              <a:t>Prazo até 31 de dezembro de 2021 para adequação dos novos parâmetros, sob pena de impedimento para emissão do CRP.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B981A-CDB5-4864-9E0E-550B94408E7D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PONTOS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8769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6192" y="1348918"/>
            <a:ext cx="1080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Quem paga as despesas administrativas?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Regime de Previdência Complementar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RPPS em extinção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RPPS com segregação de massas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B981A-CDB5-4864-9E0E-550B94408E7D}"/>
              </a:ext>
            </a:extLst>
          </p:cNvPr>
          <p:cNvSpPr txBox="1">
            <a:spLocks/>
          </p:cNvSpPr>
          <p:nvPr/>
        </p:nvSpPr>
        <p:spPr>
          <a:xfrm>
            <a:off x="1775520" y="347892"/>
            <a:ext cx="835292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PONTOS POLÊMICOS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96193" y="3767999"/>
            <a:ext cx="11024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/>
              <a:t>Portaria MF nº 464/2018  -  Art. 51 (...)</a:t>
            </a:r>
          </a:p>
          <a:p>
            <a:pPr algn="just"/>
            <a:endParaRPr lang="pt-BR" b="1" i="1" dirty="0"/>
          </a:p>
          <a:p>
            <a:pPr algn="just"/>
            <a:r>
              <a:rPr lang="pt-BR" b="1" i="1" dirty="0"/>
              <a:t>§ 5º Em caso de segregação da massa, deverá ser definida expressamente na legislação do ente federativo a forma de custeio e utilização dos recursos da Reserva Administrativa para administração dos benefícios do Fundo em Repartição e do Fundo em Capitalização.</a:t>
            </a:r>
          </a:p>
          <a:p>
            <a:pPr algn="just"/>
            <a:endParaRPr lang="pt-BR" b="1" i="1" dirty="0"/>
          </a:p>
          <a:p>
            <a:pPr algn="just"/>
            <a:r>
              <a:rPr lang="pt-BR" b="1" i="1" dirty="0"/>
              <a:t>§ 6º Sendo a legislação do ente federativo omissa em relação ao disposto no § 5º, deverá ser repartido, igualmente, entre os fundos, independentemente do número de segurados ou beneficiários que estejam a eles vinculados, o custeio administrativo do RPPS. </a:t>
            </a:r>
          </a:p>
        </p:txBody>
      </p:sp>
    </p:spTree>
    <p:extLst>
      <p:ext uri="{BB962C8B-B14F-4D97-AF65-F5344CB8AC3E}">
        <p14:creationId xmlns:p14="http://schemas.microsoft.com/office/powerpoint/2010/main" val="21190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ustavoac\AppData\Local\Microsoft\Windows\Temporary Internet Files\Content.IE5\8I92UGLP\pessoas-convivend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89" y="2240305"/>
            <a:ext cx="2135709" cy="21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ustavoac\AppData\Local\Microsoft\Windows\Temporary Internet Files\Content.IE5\LDRL6E99\4427730419_c683980dba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60" y="4688576"/>
            <a:ext cx="2731302" cy="18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267561" y="3506831"/>
            <a:ext cx="163859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RPPS</a:t>
            </a:r>
          </a:p>
        </p:txBody>
      </p:sp>
      <p:sp>
        <p:nvSpPr>
          <p:cNvPr id="6" name="Seta dobrada 5"/>
          <p:cNvSpPr/>
          <p:nvPr/>
        </p:nvSpPr>
        <p:spPr>
          <a:xfrm rot="5400000">
            <a:off x="4733972" y="1911530"/>
            <a:ext cx="770388" cy="20725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8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5400000" flipH="1">
            <a:off x="4641015" y="4178839"/>
            <a:ext cx="1296144" cy="20275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8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 rot="19685531">
            <a:off x="6852521" y="2889600"/>
            <a:ext cx="14871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6" name="Picture 8" descr="gray concrete building during day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8"/>
          <a:stretch/>
        </p:blipFill>
        <p:spPr bwMode="auto">
          <a:xfrm>
            <a:off x="8895168" y="3409258"/>
            <a:ext cx="1503508" cy="12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es.unsplash.com/photo-1530451918823-b2c35b34f7e6?ixlib=rb-1.2.1&amp;ixid=eyJhcHBfaWQiOjEyMDd9&amp;auto=format&amp;fit=crop&amp;w=1000&amp;q=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84" y="1722774"/>
            <a:ext cx="2414120" cy="16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a direita 15"/>
          <p:cNvSpPr/>
          <p:nvPr/>
        </p:nvSpPr>
        <p:spPr>
          <a:xfrm>
            <a:off x="7094968" y="3752472"/>
            <a:ext cx="14871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m curva para baixo 7"/>
          <p:cNvSpPr/>
          <p:nvPr/>
        </p:nvSpPr>
        <p:spPr>
          <a:xfrm rot="8564780">
            <a:off x="6608550" y="4390817"/>
            <a:ext cx="972839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D614AFA-A392-498C-9B4E-74F5346333DD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 DO RPPS</a:t>
            </a:r>
          </a:p>
        </p:txBody>
      </p:sp>
    </p:spTree>
    <p:extLst>
      <p:ext uri="{BB962C8B-B14F-4D97-AF65-F5344CB8AC3E}">
        <p14:creationId xmlns:p14="http://schemas.microsoft.com/office/powerpoint/2010/main" val="14902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7" grpId="0" animBg="1"/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537257" y="1999211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400" dirty="0"/>
              <a:t>Alíquota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400" dirty="0"/>
              <a:t>Aportes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400" dirty="0"/>
              <a:t>Pagamento direto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071D3B5-6E73-42F5-A781-03A563D2D186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 DO RPPS</a:t>
            </a:r>
          </a:p>
        </p:txBody>
      </p:sp>
    </p:spTree>
    <p:extLst>
      <p:ext uri="{BB962C8B-B14F-4D97-AF65-F5344CB8AC3E}">
        <p14:creationId xmlns:p14="http://schemas.microsoft.com/office/powerpoint/2010/main" val="12005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71D3B5-6E73-42F5-A781-03A563D2D186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 DO RPPS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BB948D-E145-4021-9C13-9F677A1CF85A}"/>
              </a:ext>
            </a:extLst>
          </p:cNvPr>
          <p:cNvSpPr txBox="1"/>
          <p:nvPr/>
        </p:nvSpPr>
        <p:spPr>
          <a:xfrm>
            <a:off x="648392" y="2278993"/>
            <a:ext cx="93601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"Art. 15. A Taxa de Administração para o custeio das despesas correntes e de capital necessárias à organização e ao funcionamento do órgão ou entidade gestora do RPPS, inclusive para conservação de seu patrimônio, deverá observar o disposto na lei do ente federativo e os seguintes parâmetros:</a:t>
            </a:r>
          </a:p>
          <a:p>
            <a:pPr algn="just"/>
            <a:r>
              <a:rPr lang="pt-BR" sz="2800" dirty="0"/>
              <a:t>I - financiamento, </a:t>
            </a:r>
            <a:r>
              <a:rPr lang="pt-BR" sz="2800" b="1" u="sng" dirty="0"/>
              <a:t>exclusivamente por meio de alíquota</a:t>
            </a:r>
            <a:r>
              <a:rPr lang="pt-BR" sz="2800" u="sng" dirty="0"/>
              <a:t> </a:t>
            </a:r>
            <a:r>
              <a:rPr lang="pt-BR" sz="2800" dirty="0"/>
              <a:t>de contribuição incluída no plano de custeio definido na avaliação atuarial do RPPS, da seguinte forma: (...)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7679E3-97E3-4B09-86B4-BB24BBC1593F}"/>
              </a:ext>
            </a:extLst>
          </p:cNvPr>
          <p:cNvSpPr txBox="1"/>
          <p:nvPr/>
        </p:nvSpPr>
        <p:spPr>
          <a:xfrm>
            <a:off x="648393" y="1472367"/>
            <a:ext cx="11022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Portaria  19.451/2020, que altera o art. 15 da Portaria MPS nº 402/2008</a:t>
            </a:r>
          </a:p>
        </p:txBody>
      </p:sp>
    </p:spTree>
    <p:extLst>
      <p:ext uri="{BB962C8B-B14F-4D97-AF65-F5344CB8AC3E}">
        <p14:creationId xmlns:p14="http://schemas.microsoft.com/office/powerpoint/2010/main" val="25946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537257" y="1999211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400" dirty="0"/>
              <a:t>Alíquota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400" dirty="0"/>
              <a:t>Aportes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4400" dirty="0"/>
              <a:t>Pagamento direto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071D3B5-6E73-42F5-A781-03A563D2D186}"/>
              </a:ext>
            </a:extLst>
          </p:cNvPr>
          <p:cNvSpPr txBox="1">
            <a:spLocks/>
          </p:cNvSpPr>
          <p:nvPr/>
        </p:nvSpPr>
        <p:spPr>
          <a:xfrm>
            <a:off x="1981200" y="444141"/>
            <a:ext cx="847077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 DO RPPS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2063552" y="3120186"/>
            <a:ext cx="1932709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981200" y="3750568"/>
            <a:ext cx="423538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6C6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6C6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6C6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6C6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ned off black television">
            <a:extLst>
              <a:ext uri="{FF2B5EF4-FFF2-40B4-BE49-F238E27FC236}">
                <a16:creationId xmlns:a16="http://schemas.microsoft.com/office/drawing/2014/main" id="{A3D194FA-4AE4-4B52-9022-86F21785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9" b="4090"/>
          <a:stretch/>
        </p:blipFill>
        <p:spPr bwMode="auto">
          <a:xfrm>
            <a:off x="0" y="0"/>
            <a:ext cx="862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5181" y="588703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COMO ERA ANTES?</a:t>
            </a:r>
          </a:p>
        </p:txBody>
      </p:sp>
    </p:spTree>
    <p:extLst>
      <p:ext uri="{BB962C8B-B14F-4D97-AF65-F5344CB8AC3E}">
        <p14:creationId xmlns:p14="http://schemas.microsoft.com/office/powerpoint/2010/main" val="20864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1361</Words>
  <Application>Microsoft Office PowerPoint</Application>
  <PresentationFormat>Widescreen</PresentationFormat>
  <Paragraphs>184</Paragraphs>
  <Slides>41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Arial Rounded MT Bold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CUSTEIO ADMINISTRATIVO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ERA ANTES?</vt:lpstr>
      <vt:lpstr>Apresentação do PowerPoint</vt:lpstr>
      <vt:lpstr>Apresentação do PowerPoint</vt:lpstr>
      <vt:lpstr>BASE DE INCIDÊNCIA</vt:lpstr>
      <vt:lpstr>Apresentação do PowerPoint</vt:lpstr>
      <vt:lpstr>SABEMOS QUE...</vt:lpstr>
      <vt:lpstr>Apresentação do PowerPoint</vt:lpstr>
      <vt:lpstr>COMO É AGORA?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ADEQUANDO A RECEITA</vt:lpstr>
      <vt:lpstr>O QUE DIZ A PORTARIA?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respiro</dc:title>
  <dc:creator>Nova</dc:creator>
  <cp:lastModifiedBy>Gustavo Carrozzino</cp:lastModifiedBy>
  <cp:revision>24</cp:revision>
  <dcterms:created xsi:type="dcterms:W3CDTF">2020-09-25T15:05:21Z</dcterms:created>
  <dcterms:modified xsi:type="dcterms:W3CDTF">2021-10-05T14:38:49Z</dcterms:modified>
</cp:coreProperties>
</file>